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omments/modernComment_109_327F8733.xml" ContentType="application/vnd.ms-powerpoint.comments+xml"/>
  <Override PartName="/ppt/comments/modernComment_111_E5CE2E77.xml" ContentType="application/vnd.ms-powerpoint.comments+xml"/>
  <Override PartName="/ppt/comments/modernComment_112_81EFCEC9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sldIdLst>
    <p:sldId id="256" r:id="rId6"/>
    <p:sldId id="257" r:id="rId7"/>
    <p:sldId id="258" r:id="rId8"/>
    <p:sldId id="259" r:id="rId9"/>
    <p:sldId id="264" r:id="rId10"/>
    <p:sldId id="265" r:id="rId11"/>
    <p:sldId id="266" r:id="rId12"/>
    <p:sldId id="267" r:id="rId13"/>
    <p:sldId id="278" r:id="rId14"/>
    <p:sldId id="268" r:id="rId15"/>
    <p:sldId id="269" r:id="rId16"/>
    <p:sldId id="270" r:id="rId17"/>
    <p:sldId id="271" r:id="rId18"/>
    <p:sldId id="272" r:id="rId19"/>
    <p:sldId id="279" r:id="rId20"/>
    <p:sldId id="280" r:id="rId21"/>
    <p:sldId id="273" r:id="rId22"/>
    <p:sldId id="274" r:id="rId23"/>
    <p:sldId id="275" r:id="rId24"/>
    <p:sldId id="276" r:id="rId25"/>
    <p:sldId id="277" r:id="rId26"/>
    <p:sldId id="281" r:id="rId27"/>
    <p:sldId id="263" r:id="rId28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D83270-85C4-3F6C-1914-08E078B03A62}" name="Kevin Chege" initials="KC" userId="S::kevogt_outlook.com#ext#@kenyaeducationnetwork.onmicrosoft.com::65a42d38-cc8b-4677-9e65-c5f7305f86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42CCB-58AA-BEAF-9104-24D43CD495F7}" v="15" dt="2025-10-16T10:36:15.1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02942CCB-58AA-BEAF-9104-24D43CD495F7}"/>
    <pc:docChg chg="mod modSld">
      <pc:chgData name="Kevin Chege" userId="S::kevogt_outlook.com#ext#@kenyaeducationnetwork.onmicrosoft.com::65a42d38-cc8b-4677-9e65-c5f7305f86c0" providerId="AD" clId="Web-{02942CCB-58AA-BEAF-9104-24D43CD495F7}" dt="2025-10-16T10:36:12.038" v="8" actId="20577"/>
      <pc:docMkLst>
        <pc:docMk/>
      </pc:docMkLst>
      <pc:sldChg chg="modSp">
        <pc:chgData name="Kevin Chege" userId="S::kevogt_outlook.com#ext#@kenyaeducationnetwork.onmicrosoft.com::65a42d38-cc8b-4677-9e65-c5f7305f86c0" providerId="AD" clId="Web-{02942CCB-58AA-BEAF-9104-24D43CD495F7}" dt="2025-10-16T10:34:13.490" v="3" actId="20577"/>
        <pc:sldMkLst>
          <pc:docMk/>
          <pc:sldMk cId="847218483" sldId="265"/>
        </pc:sldMkLst>
        <pc:spChg chg="mod">
          <ac:chgData name="Kevin Chege" userId="S::kevogt_outlook.com#ext#@kenyaeducationnetwork.onmicrosoft.com::65a42d38-cc8b-4677-9e65-c5f7305f86c0" providerId="AD" clId="Web-{02942CCB-58AA-BEAF-9104-24D43CD495F7}" dt="2025-10-16T10:34:13.490" v="3" actId="20577"/>
          <ac:spMkLst>
            <pc:docMk/>
            <pc:sldMk cId="847218483" sldId="265"/>
            <ac:spMk id="2" creationId="{A6E1FE93-B7CC-AE04-653B-6AFE53506B34}"/>
          </ac:spMkLst>
        </pc:spChg>
      </pc:sldChg>
      <pc:sldChg chg="modSp">
        <pc:chgData name="Kevin Chege" userId="S::kevogt_outlook.com#ext#@kenyaeducationnetwork.onmicrosoft.com::65a42d38-cc8b-4677-9e65-c5f7305f86c0" providerId="AD" clId="Web-{02942CCB-58AA-BEAF-9104-24D43CD495F7}" dt="2025-10-16T10:36:00.022" v="5" actId="20577"/>
        <pc:sldMkLst>
          <pc:docMk/>
          <pc:sldMk cId="3855494775" sldId="273"/>
        </pc:sldMkLst>
        <pc:spChg chg="mod">
          <ac:chgData name="Kevin Chege" userId="S::kevogt_outlook.com#ext#@kenyaeducationnetwork.onmicrosoft.com::65a42d38-cc8b-4677-9e65-c5f7305f86c0" providerId="AD" clId="Web-{02942CCB-58AA-BEAF-9104-24D43CD495F7}" dt="2025-10-16T10:36:00.022" v="5" actId="20577"/>
          <ac:spMkLst>
            <pc:docMk/>
            <pc:sldMk cId="3855494775" sldId="273"/>
            <ac:spMk id="98" creationId="{79DB59CC-641E-8E71-171D-5C9712758851}"/>
          </ac:spMkLst>
        </pc:spChg>
      </pc:sldChg>
      <pc:sldChg chg="modSp">
        <pc:chgData name="Kevin Chege" userId="S::kevogt_outlook.com#ext#@kenyaeducationnetwork.onmicrosoft.com::65a42d38-cc8b-4677-9e65-c5f7305f86c0" providerId="AD" clId="Web-{02942CCB-58AA-BEAF-9104-24D43CD495F7}" dt="2025-10-16T10:36:12.038" v="8" actId="20577"/>
        <pc:sldMkLst>
          <pc:docMk/>
          <pc:sldMk cId="2179976905" sldId="274"/>
        </pc:sldMkLst>
        <pc:spChg chg="mod">
          <ac:chgData name="Kevin Chege" userId="S::kevogt_outlook.com#ext#@kenyaeducationnetwork.onmicrosoft.com::65a42d38-cc8b-4677-9e65-c5f7305f86c0" providerId="AD" clId="Web-{02942CCB-58AA-BEAF-9104-24D43CD495F7}" dt="2025-10-16T10:36:12.038" v="8" actId="20577"/>
          <ac:spMkLst>
            <pc:docMk/>
            <pc:sldMk cId="2179976905" sldId="274"/>
            <ac:spMk id="98" creationId="{2E46EA37-EE3D-DEE1-3146-F6956DF4F6AE}"/>
          </ac:spMkLst>
        </pc:spChg>
      </pc:sldChg>
    </pc:docChg>
  </pc:docChgLst>
</pc:chgInfo>
</file>

<file path=ppt/comments/modernComment_109_327F873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EE63C22-7566-4496-ABB7-1DD30726B2A3}" authorId="{92D83270-85C4-3F6C-1914-08E078B03A62}" created="2025-10-16T10:34:09.83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47218483" sldId="265"/>
      <ac:spMk id="2" creationId="{A6E1FE93-B7CC-AE04-653B-6AFE53506B34}"/>
    </ac:deMkLst>
    <p188:txBody>
      <a:bodyPr/>
      <a:lstStyle/>
      <a:p>
        <a:r>
          <a:rPr lang="en-US"/>
          <a:t>small typo fixed</a:t>
        </a:r>
      </a:p>
    </p188:txBody>
  </p188:cm>
</p188:cmLst>
</file>

<file path=ppt/comments/modernComment_111_E5CE2E7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F035B72-87E9-479D-B386-B630B485BFCD}" authorId="{92D83270-85C4-3F6C-1914-08E078B03A62}" created="2025-10-16T10:35:56.49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855494775" sldId="273"/>
      <ac:spMk id="98" creationId="{79DB59CC-641E-8E71-171D-5C9712758851}"/>
    </ac:deMkLst>
    <p188:txBody>
      <a:bodyPr/>
      <a:lstStyle/>
      <a:p>
        <a:r>
          <a:rPr lang="en-US"/>
          <a:t>fixed typo</a:t>
        </a:r>
      </a:p>
    </p188:txBody>
  </p188:cm>
</p188:cmLst>
</file>

<file path=ppt/comments/modernComment_112_81EFCEC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449C4FB-E547-40A4-88CC-840EE841213E}" authorId="{92D83270-85C4-3F6C-1914-08E078B03A62}" created="2025-10-16T10:36:10.17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179976905" sldId="274"/>
      <ac:spMk id="98" creationId="{2E46EA37-EE3D-DEE1-3146-F6956DF4F6AE}"/>
    </ac:deMkLst>
    <p188:txBody>
      <a:bodyPr/>
      <a:lstStyle/>
      <a:p>
        <a:r>
          <a:rPr lang="en-US"/>
          <a:t>fixed typo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11_E5CE2E7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12_81EFCEC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uroam.org/" TargetMode="External"/><Relationship Id="rId4" Type="http://schemas.openxmlformats.org/officeDocument/2006/relationships/hyperlink" Target="http://www.freeradius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09_327F87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rmAutofit/>
          </a:bodyPr>
          <a:lstStyle/>
          <a:p>
            <a:pPr algn="ctr"/>
            <a:r>
              <a:rPr lang="en-US" sz="3200" spc="-1">
                <a:ea typeface="+mn-lt"/>
                <a:cs typeface="+mn-lt"/>
              </a:rPr>
              <a:t>Module 3: Setting up an Identity provider (IdP)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785880" y="2133000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br/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C1A28-7D67-1D2B-8E75-8B8EB7824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5973C7ED-2EE0-9880-8744-053AFA1C1E6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2928492F-E946-3961-095C-74AD27BD16D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66929446-B7BA-3012-5174-84044B1E60F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B198E5A4-7D98-2DF8-7B9F-EA869DEFFB9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8A9072-F147-87AB-9E21-F383C452AF10}"/>
              </a:ext>
            </a:extLst>
          </p:cNvPr>
          <p:cNvSpPr txBox="1"/>
          <p:nvPr/>
        </p:nvSpPr>
        <p:spPr>
          <a:xfrm>
            <a:off x="916608" y="894521"/>
            <a:ext cx="7134087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1.3 Configuration – Part 3</a:t>
            </a:r>
            <a:endParaRPr lang="en-US" sz="2400">
              <a:cs typeface="Arial"/>
            </a:endParaRPr>
          </a:p>
          <a:p>
            <a:endParaRPr lang="en-US" sz="2400">
              <a:cs typeface="Arial"/>
            </a:endParaRPr>
          </a:p>
          <a:p>
            <a:r>
              <a:rPr lang="en-US" sz="2400">
                <a:cs typeface="Arial"/>
              </a:rPr>
              <a:t>Key</a:t>
            </a:r>
            <a:r>
              <a:rPr lang="en-US" sz="2400">
                <a:ea typeface="+mn-lt"/>
                <a:cs typeface="+mn-lt"/>
              </a:rPr>
              <a:t> Config Files</a:t>
            </a:r>
            <a:endParaRPr lang="en-US"/>
          </a:p>
          <a:p>
            <a:pPr marL="742950" lvl="1" indent="-285750">
              <a:buFont typeface="Arial,Sans-Serif"/>
              <a:buChar char="•"/>
            </a:pPr>
            <a:r>
              <a:rPr lang="en-US" sz="2400" err="1">
                <a:latin typeface="Consolas"/>
                <a:ea typeface="+mn-lt"/>
                <a:cs typeface="+mn-lt"/>
              </a:rPr>
              <a:t>proxy.conf</a:t>
            </a:r>
            <a:r>
              <a:rPr lang="en-US" sz="2400">
                <a:ea typeface="+mn-lt"/>
                <a:cs typeface="+mn-lt"/>
              </a:rPr>
              <a:t>: Define proxy behavior when forwarding requests to other RADIUS servers</a:t>
            </a:r>
            <a:endParaRPr lang="en-US" sz="2400">
              <a:cs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E00FBC-4975-E065-7B92-07A5A8CBDD2A}"/>
              </a:ext>
            </a:extLst>
          </p:cNvPr>
          <p:cNvSpPr/>
          <p:nvPr/>
        </p:nvSpPr>
        <p:spPr>
          <a:xfrm>
            <a:off x="1286254" y="3213442"/>
            <a:ext cx="6749437" cy="27623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400">
                <a:latin typeface="Consolas"/>
                <a:ea typeface="+mn-lt"/>
                <a:cs typeface="+mn-lt"/>
              </a:rPr>
              <a:t>realm institition.ac.ke {
     </a:t>
            </a:r>
            <a:r>
              <a:rPr lang="en-US" sz="1400" err="1">
                <a:latin typeface="Consolas"/>
                <a:ea typeface="+mn-lt"/>
                <a:cs typeface="+mn-lt"/>
              </a:rPr>
              <a:t>nostrip</a:t>
            </a:r>
            <a:r>
              <a:rPr lang="en-US" sz="1400">
                <a:latin typeface="Consolas"/>
                <a:ea typeface="+mn-lt"/>
                <a:cs typeface="+mn-lt"/>
              </a:rPr>
              <a:t>
}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08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762BC-70D6-90AC-1C54-413E4E251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B294B509-F063-004E-3438-CF92C5C3BD7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79C7C457-52EB-ED25-91D4-7DDD59C100D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FB2F9F62-A74F-F52F-1E2E-C0A592530E2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C96C5755-1CBD-20AB-6400-E97457D3B0E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F5CF6C-DBBC-04C4-2E01-BDD68F857CD0}"/>
              </a:ext>
            </a:extLst>
          </p:cNvPr>
          <p:cNvSpPr txBox="1"/>
          <p:nvPr/>
        </p:nvSpPr>
        <p:spPr>
          <a:xfrm>
            <a:off x="916608" y="894521"/>
            <a:ext cx="7134087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1.3 Configuration – Part 3</a:t>
            </a:r>
            <a:endParaRPr lang="en-US" sz="2400">
              <a:cs typeface="Arial"/>
            </a:endParaRPr>
          </a:p>
          <a:p>
            <a:endParaRPr lang="en-US" sz="2400">
              <a:cs typeface="Arial"/>
            </a:endParaRPr>
          </a:p>
          <a:p>
            <a:r>
              <a:rPr lang="en-US" sz="2400">
                <a:cs typeface="Arial"/>
              </a:rPr>
              <a:t>Key</a:t>
            </a:r>
            <a:r>
              <a:rPr lang="en-US" sz="2400">
                <a:ea typeface="+mn-lt"/>
                <a:cs typeface="+mn-lt"/>
              </a:rPr>
              <a:t> Config Files</a:t>
            </a:r>
            <a:endParaRPr lang="en-US"/>
          </a:p>
          <a:p>
            <a:pPr marL="742950" lvl="1" indent="-285750">
              <a:buFont typeface="Arial,Sans-Serif"/>
              <a:buChar char="•"/>
            </a:pPr>
            <a:r>
              <a:rPr lang="en-US" sz="2400">
                <a:latin typeface="Consolas"/>
                <a:ea typeface="+mn-lt"/>
                <a:cs typeface="+mn-lt"/>
              </a:rPr>
              <a:t>users</a:t>
            </a:r>
            <a:r>
              <a:rPr lang="en-US" sz="2400">
                <a:ea typeface="+mn-lt"/>
                <a:cs typeface="+mn-lt"/>
              </a:rPr>
              <a:t>: Temporary flat file user database for local authentication</a:t>
            </a:r>
          </a:p>
          <a:p>
            <a:pPr marL="742950" lvl="1" indent="-285750">
              <a:buFont typeface="Arial,Sans-Serif"/>
              <a:buChar char="•"/>
            </a:pPr>
            <a:r>
              <a:rPr lang="en-US" sz="2400">
                <a:cs typeface="Arial"/>
              </a:rPr>
              <a:t>Used for testing or very basic deployments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ED47A69-AA82-8814-11E3-513EAC2DE0F8}"/>
              </a:ext>
            </a:extLst>
          </p:cNvPr>
          <p:cNvSpPr/>
          <p:nvPr/>
        </p:nvSpPr>
        <p:spPr>
          <a:xfrm>
            <a:off x="1286254" y="3644762"/>
            <a:ext cx="6749437" cy="2331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 err="1">
                <a:latin typeface="Consolas"/>
                <a:ea typeface="+mn-lt"/>
                <a:cs typeface="+mn-lt"/>
              </a:rPr>
              <a:t>alice</a:t>
            </a:r>
            <a:r>
              <a:rPr lang="en-US" sz="1600">
                <a:latin typeface="Consolas"/>
                <a:ea typeface="+mn-lt"/>
                <a:cs typeface="+mn-lt"/>
              </a:rPr>
              <a:t> Cleartext-Password := "password123"</a:t>
            </a:r>
            <a:endParaRPr lang="en-US" sz="1600"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512814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E85A4-785E-48E4-3CD7-5D2838F45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996C9357-DD3A-2ED5-803C-7938B1999E7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B486542F-BD92-A972-16BA-A75950601DD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BEDCCD6A-0944-1866-B084-AEB4C5E33CE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3D5EF482-DCEA-C256-AFC3-CD74671B1B8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6EC1B0-0D1B-3517-0BBD-2F60DF7AC412}"/>
              </a:ext>
            </a:extLst>
          </p:cNvPr>
          <p:cNvSpPr txBox="1"/>
          <p:nvPr/>
        </p:nvSpPr>
        <p:spPr>
          <a:xfrm>
            <a:off x="916608" y="894521"/>
            <a:ext cx="713408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1.4 Testing – Part 1</a:t>
            </a:r>
            <a:endParaRPr lang="en-US" sz="2400">
              <a:cs typeface="Arial"/>
            </a:endParaRPr>
          </a:p>
          <a:p>
            <a:endParaRPr lang="en-US"/>
          </a:p>
          <a:p>
            <a:r>
              <a:rPr lang="en-US" sz="2400">
                <a:cs typeface="Arial"/>
              </a:rPr>
              <a:t>Finally test that the setup is working. Run </a:t>
            </a:r>
            <a:r>
              <a:rPr lang="en-US" sz="2400" err="1">
                <a:cs typeface="Arial"/>
              </a:rPr>
              <a:t>freeradius</a:t>
            </a:r>
            <a:r>
              <a:rPr lang="en-US" sz="2400">
                <a:cs typeface="Arial"/>
              </a:rPr>
              <a:t> in debug mode</a:t>
            </a:r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CC821BD-FFED-F24C-160F-EE96EE8ED437}"/>
              </a:ext>
            </a:extLst>
          </p:cNvPr>
          <p:cNvSpPr/>
          <p:nvPr/>
        </p:nvSpPr>
        <p:spPr>
          <a:xfrm>
            <a:off x="1113364" y="2982014"/>
            <a:ext cx="6749437" cy="161063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 err="1">
                <a:latin typeface="Consolas"/>
                <a:ea typeface="+mn-lt"/>
                <a:cs typeface="+mn-lt"/>
              </a:rPr>
              <a:t>freeradius</a:t>
            </a:r>
            <a:r>
              <a:rPr lang="en-US" sz="1600">
                <a:latin typeface="Consolas"/>
                <a:ea typeface="+mn-lt"/>
                <a:cs typeface="+mn-lt"/>
              </a:rPr>
              <a:t> -XC  </a:t>
            </a:r>
            <a:r>
              <a:rPr lang="en-US" sz="1600">
                <a:solidFill>
                  <a:schemeClr val="bg1">
                    <a:lumMod val="49000"/>
                  </a:schemeClr>
                </a:solidFill>
                <a:latin typeface="Consolas"/>
                <a:ea typeface="+mn-lt"/>
                <a:cs typeface="+mn-lt"/>
              </a:rPr>
              <a:t># check configuration syntax</a:t>
            </a:r>
            <a:endParaRPr lang="en-US" sz="1600">
              <a:solidFill>
                <a:schemeClr val="bg1">
                  <a:lumMod val="49000"/>
                </a:schemeClr>
              </a:solidFill>
              <a:latin typeface="Consolas"/>
            </a:endParaRPr>
          </a:p>
          <a:p>
            <a:r>
              <a:rPr lang="en-US" sz="1600" err="1">
                <a:latin typeface="Consolas"/>
                <a:ea typeface="+mn-lt"/>
                <a:cs typeface="+mn-lt"/>
              </a:rPr>
              <a:t>freeradius</a:t>
            </a:r>
            <a:r>
              <a:rPr lang="en-US" sz="1600">
                <a:latin typeface="Consolas"/>
                <a:ea typeface="+mn-lt"/>
                <a:cs typeface="+mn-lt"/>
              </a:rPr>
              <a:t> -X   </a:t>
            </a:r>
            <a:r>
              <a:rPr lang="en-US" sz="1600">
                <a:solidFill>
                  <a:schemeClr val="bg1">
                    <a:lumMod val="49000"/>
                  </a:schemeClr>
                </a:solidFill>
                <a:latin typeface="Consolas"/>
                <a:ea typeface="+mn-lt"/>
                <a:cs typeface="+mn-lt"/>
              </a:rPr>
              <a:t># run in debug mode</a:t>
            </a:r>
            <a:endParaRPr lang="en-US" sz="1600">
              <a:solidFill>
                <a:schemeClr val="bg1">
                  <a:lumMod val="49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02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CEC1E-2D56-EF6F-0376-4754E5B7F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3C4F7241-3954-2430-47B9-B6021444B4F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AAF20BF9-6B25-5920-37D2-771B7386811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D73286F5-56D8-FA43-6CF5-BAED109AA1D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93AD80A0-0573-D1AE-0DAA-6FC8288989B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1F6CB4-CD5A-D2E2-4A53-0FA5FB587FCE}"/>
              </a:ext>
            </a:extLst>
          </p:cNvPr>
          <p:cNvSpPr txBox="1"/>
          <p:nvPr/>
        </p:nvSpPr>
        <p:spPr>
          <a:xfrm>
            <a:off x="916608" y="894521"/>
            <a:ext cx="7134087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1.4 Testing – Part 2</a:t>
            </a:r>
            <a:endParaRPr lang="en-US" sz="2400">
              <a:cs typeface="Arial"/>
            </a:endParaRPr>
          </a:p>
          <a:p>
            <a:endParaRPr lang="en-US">
              <a:cs typeface="Arial"/>
            </a:endParaRPr>
          </a:p>
          <a:p>
            <a:r>
              <a:rPr lang="en-US" sz="2400">
                <a:cs typeface="Arial"/>
              </a:rPr>
              <a:t>In another tab, test that a user is being authenticated. Ma\</a:t>
            </a:r>
            <a:r>
              <a:rPr lang="en-US" sz="2400" err="1">
                <a:cs typeface="Arial"/>
              </a:rPr>
              <a:t>ke</a:t>
            </a:r>
            <a:r>
              <a:rPr lang="en-US" sz="2400">
                <a:cs typeface="Arial"/>
              </a:rPr>
              <a:t> sure that the debug command is still running in another tab </a:t>
            </a:r>
            <a:r>
              <a:rPr lang="en-US" sz="2400" err="1">
                <a:latin typeface="Consolas"/>
                <a:cs typeface="Arial"/>
              </a:rPr>
              <a:t>freeradius</a:t>
            </a:r>
            <a:r>
              <a:rPr lang="en-US" sz="2400">
                <a:latin typeface="Consolas"/>
                <a:cs typeface="Arial"/>
              </a:rPr>
              <a:t> -</a:t>
            </a:r>
            <a:r>
              <a:rPr lang="en-US" sz="2400" err="1">
                <a:latin typeface="Consolas"/>
                <a:cs typeface="Arial"/>
              </a:rPr>
              <a:t>xX</a:t>
            </a:r>
            <a:endParaRPr lang="en-US" sz="2400">
              <a:latin typeface="Consolas"/>
              <a:cs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3270762-EDA6-86DD-859E-55FB70AEC3B0}"/>
              </a:ext>
            </a:extLst>
          </p:cNvPr>
          <p:cNvSpPr/>
          <p:nvPr/>
        </p:nvSpPr>
        <p:spPr>
          <a:xfrm>
            <a:off x="667666" y="3327070"/>
            <a:ext cx="8172795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radtest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-t 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mschap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sqltest@institution.ac.ke 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testpwd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localhost 1812 testing123 
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radtest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-t pap sqltest@institution.ac.ke 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testpwd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localhost 1812 testing123 
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radtest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-t chap sqltest@institution.ac.ke 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testpwd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localhost 1812 testing123 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25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FC8DA-9441-A796-B35B-E03F43306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4104E72A-0B15-1147-0F89-ACE99B31300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05007A27-4CC2-AAC1-F406-231B062201B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004B1828-BF20-B4DC-69AD-C607984A0F1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1605E0A8-C77A-A4B1-A7EC-EB7A100A992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2F4420-ED5E-85D9-2A50-E87C153830DA}"/>
              </a:ext>
            </a:extLst>
          </p:cNvPr>
          <p:cNvSpPr txBox="1"/>
          <p:nvPr/>
        </p:nvSpPr>
        <p:spPr>
          <a:xfrm>
            <a:off x="916608" y="894521"/>
            <a:ext cx="713408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1.4 Testing – Part 3</a:t>
            </a:r>
            <a:endParaRPr lang="en-US" sz="2400">
              <a:cs typeface="Arial"/>
            </a:endParaRPr>
          </a:p>
          <a:p>
            <a:endParaRPr lang="en-US">
              <a:cs typeface="Arial"/>
            </a:endParaRPr>
          </a:p>
          <a:p>
            <a:r>
              <a:rPr lang="en-US" sz="2400">
                <a:cs typeface="Arial"/>
              </a:rPr>
              <a:t>If</a:t>
            </a:r>
            <a:r>
              <a:rPr lang="en-US" sz="2400">
                <a:latin typeface="Arial"/>
                <a:cs typeface="Arial"/>
              </a:rPr>
              <a:t> it works, you should get an </a:t>
            </a:r>
            <a:r>
              <a:rPr lang="en-US" sz="2400">
                <a:latin typeface="Consolas"/>
                <a:cs typeface="Arial"/>
              </a:rPr>
              <a:t>Access-Accept</a:t>
            </a:r>
            <a:r>
              <a:rPr lang="en-US" sz="2400">
                <a:latin typeface="Arial"/>
                <a:cs typeface="Arial"/>
              </a:rPr>
              <a:t> as shown below</a:t>
            </a:r>
            <a:endParaRPr lang="en-US" sz="2400">
              <a:latin typeface="Consolas"/>
              <a:cs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989D84D-9911-D56C-3A45-40349339F9AB}"/>
              </a:ext>
            </a:extLst>
          </p:cNvPr>
          <p:cNvSpPr/>
          <p:nvPr/>
        </p:nvSpPr>
        <p:spPr>
          <a:xfrm>
            <a:off x="811742" y="2462616"/>
            <a:ext cx="8172795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rad_recv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: Access-Accept packet from host 127.0.0.1 port 1812, id=178, length=20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18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794843-699E-AD53-B700-01A275E20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97D983AE-12A1-867E-1E9E-6BFA1577C91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3A8A3980-F222-0B66-2888-5C5493EA296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9FDAB5A8-839A-29E2-8FB2-0D078FE88D4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A33D1375-E85A-AE6F-1DCD-EAFAF0BA8E7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78C4F1-22CA-A300-2EEA-76F34E764DF8}"/>
              </a:ext>
            </a:extLst>
          </p:cNvPr>
          <p:cNvSpPr txBox="1"/>
          <p:nvPr/>
        </p:nvSpPr>
        <p:spPr>
          <a:xfrm>
            <a:off x="916608" y="894521"/>
            <a:ext cx="7134087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1.5 Configuring a Client</a:t>
            </a:r>
            <a:endParaRPr lang="en-US" sz="2400">
              <a:cs typeface="Arial"/>
            </a:endParaRPr>
          </a:p>
          <a:p>
            <a:endParaRPr lang="en-US" sz="2400" b="1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cs typeface="Arial"/>
              </a:rPr>
              <a:t>Now</a:t>
            </a:r>
            <a:r>
              <a:rPr lang="en-US" sz="2400">
                <a:latin typeface="Arial"/>
                <a:cs typeface="Arial"/>
              </a:rPr>
              <a:t> that the server is working we can configure a client to query the server</a:t>
            </a:r>
          </a:p>
          <a:p>
            <a:pPr marL="342900" indent="-342900">
              <a:buFont typeface="Arial"/>
              <a:buChar char="•"/>
            </a:pPr>
            <a:r>
              <a:rPr lang="en-US" sz="2400">
                <a:latin typeface="Arial"/>
                <a:cs typeface="Arial"/>
              </a:rPr>
              <a:t>We could configure a NAS device if we had one</a:t>
            </a:r>
          </a:p>
        </p:txBody>
      </p:sp>
    </p:spTree>
    <p:extLst>
      <p:ext uri="{BB962C8B-B14F-4D97-AF65-F5344CB8AC3E}">
        <p14:creationId xmlns:p14="http://schemas.microsoft.com/office/powerpoint/2010/main" val="1168400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64B61C-1E89-B0EB-9CEB-900DA39DD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392587D5-18CD-5386-796D-5BE40625F94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A7B2E3CE-0EA2-34E4-EDB8-0530A6957EF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7B4985C7-B0AB-E172-02F2-FC9AB03845A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E9FD6296-FCA4-CDF4-7ABB-CE811851D8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91B003-D8D8-178C-A350-B1E7640FDEFD}"/>
              </a:ext>
            </a:extLst>
          </p:cNvPr>
          <p:cNvSpPr txBox="1"/>
          <p:nvPr/>
        </p:nvSpPr>
        <p:spPr>
          <a:xfrm>
            <a:off x="916608" y="894521"/>
            <a:ext cx="7306615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1.6 What more could we do?</a:t>
            </a:r>
            <a:endParaRPr lang="en-US" sz="2400">
              <a:cs typeface="Arial"/>
            </a:endParaRPr>
          </a:p>
          <a:p>
            <a:endParaRPr lang="en-US" sz="2400" b="1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Store credentials in a database such as </a:t>
            </a:r>
            <a:r>
              <a:rPr lang="en-US" sz="2400" err="1">
                <a:ea typeface="+mn-lt"/>
                <a:cs typeface="+mn-lt"/>
              </a:rPr>
              <a:t>mysql</a:t>
            </a:r>
            <a:r>
              <a:rPr lang="en-US" sz="2400">
                <a:ea typeface="+mn-lt"/>
                <a:cs typeface="+mn-lt"/>
              </a:rPr>
              <a:t>, or a directory service such as LDAP so that we could associate additional meta-data about the user with the account</a:t>
            </a:r>
            <a:endParaRPr lang="en-US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Generate accounting data, so that we could bill for timed access to resources (at a wireless hotspot or a hotel for example)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13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674B7-BCBA-C463-94A0-3ACB1853D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2E7F2E57-D94D-C3AC-C0C3-6DC0C0BBB15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FE58D89B-2153-8DC5-5A60-A928168BB85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9A997005-3989-6512-091A-E5FF6023A47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F1675C6F-459C-E0D5-B938-CA9162EFEA3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79DB59CC-641E-8E71-171D-5C9712758851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 dirty="0"/>
              <a:t>Section 2: Integration with LDAP/Active Directory</a:t>
            </a:r>
            <a:endParaRPr lang="en-US" sz="2400"/>
          </a:p>
          <a:p>
            <a:endParaRPr lang="en-US" sz="2400" b="1"/>
          </a:p>
          <a:p>
            <a:r>
              <a:rPr lang="en-US" sz="2400" b="1" dirty="0"/>
              <a:t>2.1 Enabling LDAP Module</a:t>
            </a:r>
            <a:endParaRPr lang="en-US" sz="2400" dirty="0"/>
          </a:p>
          <a:p>
            <a:endParaRPr lang="en-US" sz="2800" spc="-1">
              <a:cs typeface="Arial"/>
            </a:endParaRPr>
          </a:p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CC59822-BF18-460F-9935-C8055AC7B20F}"/>
              </a:ext>
            </a:extLst>
          </p:cNvPr>
          <p:cNvSpPr/>
          <p:nvPr/>
        </p:nvSpPr>
        <p:spPr>
          <a:xfrm>
            <a:off x="811742" y="2462616"/>
            <a:ext cx="8172795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cd 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etc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freeradius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/3.0/mods-enabled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ln -s ../mods-available/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ldap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947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57E60-6838-BC79-F8DB-04FBD7CA0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B0FBC254-F373-B875-6344-471F3D431F5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B8B8B30F-59BF-4599-AD14-3411BDB6DF9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D0B9F580-E869-3456-8704-B63481D7BC2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DAFA7281-B8D8-782E-C440-BCEECBB6A92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2E46EA37-EE3D-DEE1-3146-F6956DF4F6AE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 dirty="0"/>
              <a:t>Section 2: Integration with LDAP/Active Directory</a:t>
            </a:r>
            <a:endParaRPr lang="en-US" sz="2400"/>
          </a:p>
          <a:p>
            <a:endParaRPr lang="en-US" sz="2400" b="1"/>
          </a:p>
          <a:p>
            <a:r>
              <a:rPr lang="en-US" sz="2400" b="1" dirty="0"/>
              <a:t>2.1 Enabling LDAP Module</a:t>
            </a:r>
            <a:endParaRPr lang="en-US" sz="2400" dirty="0"/>
          </a:p>
          <a:p>
            <a:endParaRPr lang="en-US" sz="2800" spc="-1">
              <a:cs typeface="Arial"/>
            </a:endParaRPr>
          </a:p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8AD8F6B-C1A2-7FB9-7394-7C73C2BB372E}"/>
              </a:ext>
            </a:extLst>
          </p:cNvPr>
          <p:cNvSpPr/>
          <p:nvPr/>
        </p:nvSpPr>
        <p:spPr>
          <a:xfrm>
            <a:off x="811742" y="2462616"/>
            <a:ext cx="8172795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cd 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etc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freeradius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/3.0/mods-enabled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ln -s ../mods-available/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ldap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7690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01464-5F14-9B96-1032-8EFFEE649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20EB35AC-2621-7980-FEFA-B29D45B290F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45166375-96D1-4F52-6F36-D71A7A22977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CD5C96DC-8970-FDAA-F832-6156826C0F8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C864CE01-BB8D-52D7-1067-AB5C06A0E31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120A1921-35C2-63FD-A606-ECE8B6BA9BDB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/>
              <a:t>2.2 Editing LDAP Configuration</a:t>
            </a:r>
            <a:endParaRPr lang="en-US" sz="2400"/>
          </a:p>
          <a:p>
            <a:endParaRPr lang="en-US" sz="2400" b="1">
              <a:cs typeface="Arial"/>
            </a:endParaRPr>
          </a:p>
          <a:p>
            <a:r>
              <a:rPr lang="en-US" sz="2800" spc="-1">
                <a:cs typeface="Arial"/>
              </a:rPr>
              <a:t>Edit </a:t>
            </a:r>
            <a:r>
              <a:rPr lang="en-US" sz="2800" spc="-1">
                <a:latin typeface="Consolas"/>
                <a:cs typeface="Arial"/>
              </a:rPr>
              <a:t>mods-available/</a:t>
            </a:r>
            <a:r>
              <a:rPr lang="en-US" sz="2800" spc="-1" err="1">
                <a:latin typeface="Consolas"/>
                <a:cs typeface="Arial"/>
              </a:rPr>
              <a:t>ldap</a:t>
            </a:r>
            <a:r>
              <a:rPr lang="en-US" sz="2800" spc="-1">
                <a:latin typeface="Consolas"/>
                <a:cs typeface="Arial"/>
              </a:rPr>
              <a:t>:</a:t>
            </a:r>
          </a:p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B96190-E967-0201-E4F7-7A24A0CF197B}"/>
              </a:ext>
            </a:extLst>
          </p:cNvPr>
          <p:cNvSpPr/>
          <p:nvPr/>
        </p:nvSpPr>
        <p:spPr>
          <a:xfrm>
            <a:off x="1291994" y="2462616"/>
            <a:ext cx="6770459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server = 'ldap.example.org'</a:t>
            </a:r>
            <a:endParaRPr lang="en-US"/>
          </a:p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identity = '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cn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=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admin,dc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=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example,dc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=org'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password = '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your_password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'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base_dn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= 'dc=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example,dc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=org'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5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67F8AD-6731-5B90-83F4-099C26868E9E}"/>
              </a:ext>
            </a:extLst>
          </p:cNvPr>
          <p:cNvSpPr txBox="1"/>
          <p:nvPr/>
        </p:nvSpPr>
        <p:spPr>
          <a:xfrm>
            <a:off x="828260" y="927651"/>
            <a:ext cx="7560467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cs typeface="Arial"/>
              </a:rPr>
              <a:t>Learning Objectives</a:t>
            </a:r>
            <a:endParaRPr lang="en-US" sz="2400" b="1"/>
          </a:p>
          <a:p>
            <a:endParaRPr lang="en-US" sz="2400" b="1">
              <a:ea typeface="+mn-lt"/>
              <a:cs typeface="+mn-lt"/>
            </a:endParaRPr>
          </a:p>
          <a:p>
            <a:r>
              <a:rPr lang="en-US" sz="2400">
                <a:ea typeface="+mn-lt"/>
                <a:cs typeface="+mn-lt"/>
              </a:rPr>
              <a:t>By the end of this module, participants will be able to: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Deploy and configure </a:t>
            </a:r>
            <a:r>
              <a:rPr lang="en-US" sz="2400" err="1">
                <a:ea typeface="+mn-lt"/>
                <a:cs typeface="+mn-lt"/>
              </a:rPr>
              <a:t>FreeRADIUS</a:t>
            </a:r>
            <a:r>
              <a:rPr lang="en-US" sz="2400">
                <a:ea typeface="+mn-lt"/>
                <a:cs typeface="+mn-lt"/>
              </a:rPr>
              <a:t> as an IdP</a:t>
            </a:r>
            <a:endParaRPr lang="en-US" sz="240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Integrate </a:t>
            </a:r>
            <a:r>
              <a:rPr lang="en-US" sz="2400" err="1">
                <a:ea typeface="+mn-lt"/>
                <a:cs typeface="+mn-lt"/>
              </a:rPr>
              <a:t>FreeRADIUS</a:t>
            </a:r>
            <a:r>
              <a:rPr lang="en-US" sz="2400">
                <a:ea typeface="+mn-lt"/>
                <a:cs typeface="+mn-lt"/>
              </a:rPr>
              <a:t> with LDAP/Active Directory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Configure secure EAP authentication methods (PEAP, EAP-TTLS, EAP-TLS)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Set up and manage a Certificate Authority (CA) and client/server certificates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Perform authentication tests from CLI and mobile devices</a:t>
            </a:r>
            <a:endParaRPr lang="en-US" sz="2400"/>
          </a:p>
          <a:p>
            <a:pPr algn="l"/>
            <a:endParaRPr lang="en-US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50803-5609-D4E1-FF17-93A747210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387484A9-3AFA-56A1-84E1-2AEB4556437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692A0F18-1FA4-1B18-D766-4946BADD4B4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46AABA58-C824-58AA-3C26-24D8FCF969F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7E991199-25AB-E634-11C0-9EC6541FBF3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E05ED651-18EE-B1A1-1F2F-9E16B4D4DA8D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/>
              <a:t>2.3 Test the LDAP Integration</a:t>
            </a:r>
            <a:endParaRPr lang="en-US" sz="2400"/>
          </a:p>
          <a:p>
            <a:endParaRPr lang="en-US" sz="2400" b="1">
              <a:cs typeface="Arial"/>
            </a:endParaRPr>
          </a:p>
          <a:p>
            <a:r>
              <a:rPr lang="en-US" sz="2800" spc="-1">
                <a:cs typeface="Arial"/>
              </a:rPr>
              <a:t>Edit </a:t>
            </a:r>
            <a:r>
              <a:rPr lang="en-US" sz="2800" spc="-1">
                <a:latin typeface="Consolas"/>
                <a:cs typeface="Arial"/>
              </a:rPr>
              <a:t>mods-available/</a:t>
            </a:r>
            <a:r>
              <a:rPr lang="en-US" sz="2800" spc="-1" err="1">
                <a:latin typeface="Consolas"/>
                <a:cs typeface="Arial"/>
              </a:rPr>
              <a:t>ldap</a:t>
            </a:r>
            <a:r>
              <a:rPr lang="en-US" sz="2800" spc="-1">
                <a:latin typeface="Consolas"/>
                <a:cs typeface="Arial"/>
              </a:rPr>
              <a:t>:</a:t>
            </a:r>
          </a:p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4B32E9E-8375-B67A-E45C-88E182DC3DE2}"/>
              </a:ext>
            </a:extLst>
          </p:cNvPr>
          <p:cNvSpPr/>
          <p:nvPr/>
        </p:nvSpPr>
        <p:spPr>
          <a:xfrm>
            <a:off x="1291994" y="2462616"/>
            <a:ext cx="6770459" cy="260266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radtest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</a:t>
            </a:r>
            <a:r>
              <a:rPr lang="en-US" sz="1600" err="1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testuser</a:t>
            </a:r>
            <a:r>
              <a:rPr lang="en-US" sz="1600">
                <a:solidFill>
                  <a:schemeClr val="tx1"/>
                </a:solidFill>
                <a:latin typeface="Consolas"/>
                <a:ea typeface="+mn-lt"/>
                <a:cs typeface="+mn-lt"/>
              </a:rPr>
              <a:t> password localhost 0 testing123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50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0D0FA-5DE6-5E98-A390-11D70DF44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FEBE39D0-F661-3048-A4BD-EABC57F52A0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9268536F-EBBB-B26E-7838-AB43E2881E7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74C10E51-C82C-F503-F9FA-2D9C3FFB626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A05B8E39-5EB1-575E-8649-2F4336C0886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252D8A67-649E-0356-E9BB-B3E3BD2DAFBD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/>
              <a:t>Bibliography</a:t>
            </a:r>
            <a:endParaRPr lang="en-US"/>
          </a:p>
          <a:p>
            <a:endParaRPr lang="en-US" sz="2400" b="1"/>
          </a:p>
          <a:p>
            <a:pPr marL="342900" indent="-342900">
              <a:buFont typeface="Arial"/>
              <a:buChar char="•"/>
            </a:pPr>
            <a:r>
              <a:rPr lang="en-US" sz="2400" err="1">
                <a:ea typeface="+mn-lt"/>
                <a:cs typeface="+mn-lt"/>
              </a:rPr>
              <a:t>FreeRADIUS</a:t>
            </a:r>
            <a:r>
              <a:rPr lang="en-US" sz="2400">
                <a:ea typeface="+mn-lt"/>
                <a:cs typeface="+mn-lt"/>
              </a:rPr>
              <a:t> - </a:t>
            </a:r>
            <a:r>
              <a:rPr lang="en-US" sz="2400">
                <a:ea typeface="+mn-lt"/>
                <a:cs typeface="+mn-lt"/>
                <a:hlinkClick r:id="rId4"/>
              </a:rPr>
              <a:t>http://www.freeradius.org/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eduroam </a:t>
            </a:r>
            <a:r>
              <a:rPr lang="en-US" sz="2400">
                <a:ea typeface="+mn-lt"/>
                <a:cs typeface="+mn-lt"/>
                <a:hlinkClick r:id="rId5"/>
              </a:rPr>
              <a:t>https://eduroam.org/</a:t>
            </a:r>
            <a:r>
              <a:rPr lang="en-US" sz="2400">
                <a:ea typeface="+mn-lt"/>
                <a:cs typeface="+mn-lt"/>
              </a:rPr>
              <a:t> </a:t>
            </a:r>
            <a:endParaRPr lang="en-US" sz="2400">
              <a:cs typeface="Arial"/>
            </a:endParaRPr>
          </a:p>
          <a:p>
            <a:endParaRPr lang="en-US" sz="2800" b="0" strike="noStrike" spc="-1">
              <a:latin typeface="Arial"/>
              <a:cs typeface="Arial"/>
            </a:endParaRPr>
          </a:p>
          <a:p>
            <a:pPr algn="ctr"/>
            <a:endParaRPr lang="en-US" sz="32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042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0D39C-2CAE-B6A8-CE1E-3B81A1A0D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8C496808-ACF4-EDF3-A17C-462165673CD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503C2041-70D4-D3B4-48D9-80BA8A2A625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B2E626F7-321A-D010-5DDC-40ADED68CE2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AD4ACDF7-D76C-6A8B-D970-8C26D43380D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1419B9BE-A96D-A9CE-7DAC-327761B5766D}"/>
              </a:ext>
            </a:extLst>
          </p:cNvPr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/>
              <a:t>Section 5: Hand-On Lab</a:t>
            </a:r>
            <a:endParaRPr lang="en-US" sz="2400"/>
          </a:p>
          <a:p>
            <a:endParaRPr lang="en-US" sz="2400" b="1"/>
          </a:p>
          <a:p>
            <a:r>
              <a:rPr lang="en-US" sz="2400"/>
              <a:t>Next session</a:t>
            </a:r>
          </a:p>
          <a:p>
            <a:endParaRPr lang="en-US" sz="2800" spc="-1">
              <a:cs typeface="Arial"/>
            </a:endParaRPr>
          </a:p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626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1283252" y="838200"/>
            <a:ext cx="6764874" cy="530811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US" sz="2400" b="1"/>
              <a:t>Section 1: Installing and Configuring </a:t>
            </a:r>
            <a:r>
              <a:rPr lang="en-US" sz="2400" b="1" err="1"/>
              <a:t>FreeRADIUS</a:t>
            </a:r>
            <a:r>
              <a:rPr lang="en-US" sz="2400" b="1"/>
              <a:t> on Ubuntu</a:t>
            </a:r>
            <a:endParaRPr lang="en-US" sz="2400"/>
          </a:p>
          <a:p>
            <a:endParaRPr lang="en-US" sz="2400" b="1"/>
          </a:p>
          <a:p>
            <a:r>
              <a:rPr lang="en-US" sz="2400" b="1"/>
              <a:t>1.1 Prerequisites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800" spc="-1">
                <a:ea typeface="+mn-lt"/>
                <a:cs typeface="+mn-lt"/>
              </a:rPr>
              <a:t>Ubuntu Server 20.04 LTS (or higher)</a:t>
            </a:r>
            <a:endParaRPr lang="en-US" sz="1600"/>
          </a:p>
          <a:p>
            <a:pPr marL="285750" indent="-285750">
              <a:buFont typeface="Arial"/>
              <a:buChar char="•"/>
            </a:pPr>
            <a:r>
              <a:rPr lang="en-US" sz="2800" spc="-1">
                <a:ea typeface="+mn-lt"/>
                <a:cs typeface="+mn-lt"/>
              </a:rPr>
              <a:t>Root/</a:t>
            </a:r>
            <a:r>
              <a:rPr lang="en-US" sz="2800" spc="-1" err="1">
                <a:ea typeface="+mn-lt"/>
                <a:cs typeface="+mn-lt"/>
              </a:rPr>
              <a:t>sudo</a:t>
            </a:r>
            <a:r>
              <a:rPr lang="en-US" sz="2800" spc="-1">
                <a:ea typeface="+mn-lt"/>
                <a:cs typeface="+mn-lt"/>
              </a:rPr>
              <a:t> access</a:t>
            </a:r>
            <a:endParaRPr lang="en-US" sz="1600"/>
          </a:p>
          <a:p>
            <a:pPr marL="285750" indent="-285750">
              <a:buFont typeface="Arial"/>
              <a:buChar char="•"/>
            </a:pPr>
            <a:r>
              <a:rPr lang="en-US" sz="2800" spc="-1">
                <a:ea typeface="+mn-lt"/>
                <a:cs typeface="+mn-lt"/>
              </a:rPr>
              <a:t>Basic understanding of CLI</a:t>
            </a:r>
            <a:endParaRPr lang="en-US"/>
          </a:p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8EFB5B-6929-B21B-BE0E-E86D7361423F}"/>
              </a:ext>
            </a:extLst>
          </p:cNvPr>
          <p:cNvSpPr txBox="1"/>
          <p:nvPr/>
        </p:nvSpPr>
        <p:spPr>
          <a:xfrm>
            <a:off x="1501912" y="894521"/>
            <a:ext cx="658191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ea typeface="+mn-lt"/>
                <a:cs typeface="+mn-lt"/>
              </a:rPr>
              <a:t>1.2 Installation Steps</a:t>
            </a:r>
            <a:endParaRPr lang="en-US" sz="2800" b="1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5DB72DD-E554-9990-DF11-E77F39FAAB43}"/>
              </a:ext>
            </a:extLst>
          </p:cNvPr>
          <p:cNvSpPr/>
          <p:nvPr/>
        </p:nvSpPr>
        <p:spPr>
          <a:xfrm>
            <a:off x="1501913" y="1833216"/>
            <a:ext cx="6979476" cy="175591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err="1">
                <a:latin typeface="Consolas"/>
                <a:ea typeface="+mn-lt"/>
                <a:cs typeface="+mn-lt"/>
              </a:rPr>
              <a:t>sudo</a:t>
            </a:r>
            <a:r>
              <a:rPr lang="en-US" sz="1400">
                <a:latin typeface="Consolas"/>
                <a:ea typeface="+mn-lt"/>
                <a:cs typeface="+mn-lt"/>
              </a:rPr>
              <a:t> apt update</a:t>
            </a:r>
            <a:endParaRPr lang="en-US" sz="1400">
              <a:latin typeface="Consolas"/>
            </a:endParaRPr>
          </a:p>
          <a:p>
            <a:r>
              <a:rPr lang="en-US" sz="1400" err="1">
                <a:latin typeface="Consolas"/>
                <a:ea typeface="+mn-lt"/>
                <a:cs typeface="+mn-lt"/>
              </a:rPr>
              <a:t>sudo</a:t>
            </a:r>
            <a:r>
              <a:rPr lang="en-US" sz="1400">
                <a:latin typeface="Consolas"/>
                <a:ea typeface="+mn-lt"/>
                <a:cs typeface="+mn-lt"/>
              </a:rPr>
              <a:t> apt install </a:t>
            </a:r>
            <a:r>
              <a:rPr lang="en-US" sz="1400" err="1">
                <a:latin typeface="Consolas"/>
                <a:ea typeface="+mn-lt"/>
                <a:cs typeface="+mn-lt"/>
              </a:rPr>
              <a:t>freeradius</a:t>
            </a:r>
            <a:r>
              <a:rPr lang="en-US" sz="1400">
                <a:latin typeface="Consolas"/>
                <a:ea typeface="+mn-lt"/>
                <a:cs typeface="+mn-lt"/>
              </a:rPr>
              <a:t> </a:t>
            </a:r>
            <a:r>
              <a:rPr lang="en-US" sz="1400" err="1">
                <a:latin typeface="Consolas"/>
                <a:ea typeface="+mn-lt"/>
                <a:cs typeface="+mn-lt"/>
              </a:rPr>
              <a:t>freeradius-ldap</a:t>
            </a:r>
            <a:r>
              <a:rPr lang="en-US" sz="1400">
                <a:latin typeface="Consolas"/>
                <a:ea typeface="+mn-lt"/>
                <a:cs typeface="+mn-lt"/>
              </a:rPr>
              <a:t> </a:t>
            </a:r>
            <a:r>
              <a:rPr lang="en-US" sz="1400" err="1">
                <a:latin typeface="Consolas"/>
                <a:ea typeface="+mn-lt"/>
                <a:cs typeface="+mn-lt"/>
              </a:rPr>
              <a:t>freeradius</a:t>
            </a:r>
            <a:r>
              <a:rPr lang="en-US" sz="1400">
                <a:latin typeface="Consolas"/>
                <a:ea typeface="+mn-lt"/>
                <a:cs typeface="+mn-lt"/>
              </a:rPr>
              <a:t>-utils</a:t>
            </a:r>
            <a:endParaRPr lang="en-US" sz="1400">
              <a:latin typeface="Consolas"/>
            </a:endParaRP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5FEE4-AD54-D44A-7BC7-848CD2621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6ABB3BEC-421B-5C00-E7AB-9854BBEEA44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D5FB75A0-F8C2-BF1E-83FF-57F47BFDA50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BFA055FD-A6F2-DFE8-ABF9-28930145845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E04C0200-44C6-A670-81F4-4DED963487D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CCE123-6635-E732-5DCC-2486F03FEC26}"/>
              </a:ext>
            </a:extLst>
          </p:cNvPr>
          <p:cNvSpPr txBox="1"/>
          <p:nvPr/>
        </p:nvSpPr>
        <p:spPr>
          <a:xfrm>
            <a:off x="639272" y="894521"/>
            <a:ext cx="8005270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1.3 Configuration</a:t>
            </a:r>
            <a:endParaRPr lang="en-US" sz="2400"/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Default config path: 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r>
              <a:rPr lang="en-US" sz="2400" err="1">
                <a:latin typeface="Consolas"/>
                <a:ea typeface="+mn-lt"/>
                <a:cs typeface="+mn-lt"/>
              </a:rPr>
              <a:t>etc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r>
              <a:rPr lang="en-US" sz="2400" err="1">
                <a:latin typeface="Consolas"/>
                <a:ea typeface="+mn-lt"/>
                <a:cs typeface="+mn-lt"/>
              </a:rPr>
              <a:t>freeradius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endParaRPr lang="en-US" sz="240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400">
              <a:latin typeface="Consolas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Key files:</a:t>
            </a:r>
            <a:endParaRPr lang="en-US" sz="2400"/>
          </a:p>
          <a:p>
            <a:pPr marL="742950" lvl="1" indent="-285750">
              <a:buFont typeface="Arial"/>
              <a:buChar char="•"/>
            </a:pPr>
            <a:r>
              <a:rPr lang="en-US" sz="2400" err="1">
                <a:latin typeface="Consolas"/>
                <a:ea typeface="+mn-lt"/>
                <a:cs typeface="+mn-lt"/>
              </a:rPr>
              <a:t>clients.conf</a:t>
            </a:r>
            <a:r>
              <a:rPr lang="en-US" sz="2400">
                <a:ea typeface="+mn-lt"/>
                <a:cs typeface="+mn-lt"/>
              </a:rPr>
              <a:t>: Define </a:t>
            </a:r>
            <a:r>
              <a:rPr lang="en-US" sz="2400" err="1">
                <a:ea typeface="+mn-lt"/>
                <a:cs typeface="+mn-lt"/>
              </a:rPr>
              <a:t>eduroam</a:t>
            </a:r>
            <a:r>
              <a:rPr lang="en-US" sz="2400">
                <a:ea typeface="+mn-lt"/>
                <a:cs typeface="+mn-lt"/>
              </a:rPr>
              <a:t> SPs and NAS clients</a:t>
            </a:r>
            <a:endParaRPr lang="en-US" sz="2400"/>
          </a:p>
          <a:p>
            <a:pPr marL="742950" lvl="1" indent="-285750">
              <a:buFont typeface="Arial"/>
              <a:buChar char="•"/>
            </a:pPr>
            <a:r>
              <a:rPr lang="en-US" sz="2400">
                <a:latin typeface="Consolas"/>
                <a:ea typeface="+mn-lt"/>
                <a:cs typeface="+mn-lt"/>
              </a:rPr>
              <a:t>users</a:t>
            </a:r>
            <a:r>
              <a:rPr lang="en-US" sz="2400">
                <a:ea typeface="+mn-lt"/>
                <a:cs typeface="+mn-lt"/>
              </a:rPr>
              <a:t>: Define local test users (temporary)</a:t>
            </a:r>
            <a:endParaRPr lang="en-US" sz="2400"/>
          </a:p>
          <a:p>
            <a:pPr marL="742950" lvl="1" indent="-285750">
              <a:buFont typeface="Arial"/>
              <a:buChar char="•"/>
            </a:pPr>
            <a:r>
              <a:rPr lang="en-US" sz="2400">
                <a:latin typeface="Consolas"/>
                <a:ea typeface="+mn-lt"/>
                <a:cs typeface="+mn-lt"/>
              </a:rPr>
              <a:t>mods-available/</a:t>
            </a:r>
            <a:r>
              <a:rPr lang="en-US" sz="2400" err="1">
                <a:latin typeface="Consolas"/>
                <a:ea typeface="+mn-lt"/>
                <a:cs typeface="+mn-lt"/>
              </a:rPr>
              <a:t>eap</a:t>
            </a:r>
            <a:r>
              <a:rPr lang="en-US" sz="2400">
                <a:latin typeface="Consolas"/>
                <a:ea typeface="+mn-lt"/>
                <a:cs typeface="+mn-lt"/>
              </a:rPr>
              <a:t>:</a:t>
            </a:r>
            <a:r>
              <a:rPr lang="en-US" sz="2400">
                <a:ea typeface="+mn-lt"/>
                <a:cs typeface="+mn-lt"/>
              </a:rPr>
              <a:t> EAP auth settings</a:t>
            </a:r>
            <a:endParaRPr lang="en-US" sz="2400"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>
                <a:latin typeface="Consolas"/>
                <a:ea typeface="+mn-lt"/>
                <a:cs typeface="+mn-lt"/>
              </a:rPr>
              <a:t>proxy.conf:</a:t>
            </a:r>
            <a:r>
              <a:rPr lang="en-US" sz="2400">
                <a:cs typeface="Arial"/>
              </a:rPr>
              <a:t> Ream-based request forwarding</a:t>
            </a:r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833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93798-DA81-D15B-4A7A-F90CA40DC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886A4D80-819A-17F5-69F5-525BE906A5D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3C4AC308-7C63-F4B9-DF61-94711CA2D07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74FA72CC-0228-062B-903C-B3B168144C2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D991C035-69E3-55AF-BC87-873D1E10A7C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E1FE93-B7CC-AE04-653B-6AFE53506B34}"/>
              </a:ext>
            </a:extLst>
          </p:cNvPr>
          <p:cNvSpPr txBox="1"/>
          <p:nvPr/>
        </p:nvSpPr>
        <p:spPr>
          <a:xfrm>
            <a:off x="916608" y="894521"/>
            <a:ext cx="7134087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1.3 Configuration – Part 2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Note, radius is a complex service, while there is copious documentation some of it is only present in the config files themselves which require careful reading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One of the most important tools in understanding how config changes affect the radius server is this ability to run it by hand in debug mode. 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Debug mode is enabled by running: </a:t>
            </a:r>
            <a:r>
              <a:rPr lang="en-US" sz="2400" dirty="0" err="1">
                <a:latin typeface="Consolas"/>
                <a:ea typeface="+mn-lt"/>
                <a:cs typeface="+mn-lt"/>
              </a:rPr>
              <a:t>freeradiusd</a:t>
            </a:r>
            <a:r>
              <a:rPr lang="en-US" sz="2400" dirty="0">
                <a:latin typeface="Consolas"/>
                <a:ea typeface="+mn-lt"/>
                <a:cs typeface="+mn-lt"/>
              </a:rPr>
              <a:t> –X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Arial"/>
                <a:ea typeface="+mn-lt"/>
                <a:cs typeface="+mn-lt"/>
              </a:rPr>
              <a:t>If </a:t>
            </a:r>
            <a:r>
              <a:rPr lang="en-US" sz="2400" dirty="0">
                <a:ea typeface="+mn-lt"/>
                <a:cs typeface="+mn-lt"/>
              </a:rPr>
              <a:t>you do that now you will note that it refuses to start</a:t>
            </a:r>
            <a:endParaRPr lang="en-US" dirty="0"/>
          </a:p>
          <a:p>
            <a:endParaRPr lang="en-US" sz="2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721848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73A38-8DBE-0C7F-F91D-638796EF7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8B693EFF-E271-5025-E6AD-2C3BD387F16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B998E778-CBCD-24F2-C1D8-4C4231A3642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DF5508FB-0289-A803-4074-3729E478A79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F19752B9-7CBB-D192-F7D6-74D77D3EFF9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F78B06-326D-F383-F7B1-B49E837EF449}"/>
              </a:ext>
            </a:extLst>
          </p:cNvPr>
          <p:cNvSpPr txBox="1"/>
          <p:nvPr/>
        </p:nvSpPr>
        <p:spPr>
          <a:xfrm>
            <a:off x="916608" y="894521"/>
            <a:ext cx="7134087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1.3 Configuration – Part 3</a:t>
            </a:r>
            <a:endParaRPr lang="en-US" sz="2400">
              <a:cs typeface="Arial"/>
            </a:endParaRPr>
          </a:p>
          <a:p>
            <a:endParaRPr lang="en-US" sz="2400">
              <a:cs typeface="Arial"/>
            </a:endParaRPr>
          </a:p>
          <a:p>
            <a:r>
              <a:rPr lang="en-US" sz="2400">
                <a:cs typeface="Arial"/>
              </a:rPr>
              <a:t>Key</a:t>
            </a:r>
            <a:r>
              <a:rPr lang="en-US" sz="2400">
                <a:ea typeface="+mn-lt"/>
                <a:cs typeface="+mn-lt"/>
              </a:rPr>
              <a:t> Config Files</a:t>
            </a:r>
            <a:endParaRPr lang="en-US"/>
          </a:p>
          <a:p>
            <a:pPr marL="742950" lvl="1" indent="-285750">
              <a:buFont typeface="Arial,Sans-Serif"/>
              <a:buChar char="•"/>
            </a:pPr>
            <a:r>
              <a:rPr lang="en-US" sz="2400" err="1">
                <a:latin typeface="Consolas"/>
                <a:ea typeface="+mn-lt"/>
                <a:cs typeface="+mn-lt"/>
              </a:rPr>
              <a:t>radiusd.conf</a:t>
            </a:r>
            <a:r>
              <a:rPr lang="en-US" sz="2400">
                <a:ea typeface="+mn-lt"/>
                <a:cs typeface="+mn-lt"/>
              </a:rPr>
              <a:t>: Master configuration file for the </a:t>
            </a:r>
            <a:r>
              <a:rPr lang="en-US" sz="2400" err="1">
                <a:ea typeface="+mn-lt"/>
                <a:cs typeface="+mn-lt"/>
              </a:rPr>
              <a:t>FreeRADIUS</a:t>
            </a:r>
            <a:r>
              <a:rPr lang="en-US" sz="2400">
                <a:ea typeface="+mn-lt"/>
                <a:cs typeface="+mn-lt"/>
              </a:rPr>
              <a:t> daemon</a:t>
            </a:r>
            <a:endParaRPr lang="en-US"/>
          </a:p>
          <a:p>
            <a:pPr marL="742950" lvl="1" indent="-285750">
              <a:buFont typeface="Arial,Sans-Serif"/>
              <a:buChar char="•"/>
            </a:pPr>
            <a:r>
              <a:rPr lang="en-US" sz="2400">
                <a:ea typeface="+mn-lt"/>
                <a:cs typeface="+mn-lt"/>
              </a:rPr>
              <a:t>Location: 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r>
              <a:rPr lang="en-US" sz="2400" err="1">
                <a:latin typeface="Consolas"/>
                <a:ea typeface="+mn-lt"/>
                <a:cs typeface="+mn-lt"/>
              </a:rPr>
              <a:t>etc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r>
              <a:rPr lang="en-US" sz="2400" err="1">
                <a:latin typeface="Consolas"/>
                <a:ea typeface="+mn-lt"/>
                <a:cs typeface="+mn-lt"/>
              </a:rPr>
              <a:t>freeradius</a:t>
            </a:r>
            <a:r>
              <a:rPr lang="en-US" sz="2400">
                <a:latin typeface="Consolas"/>
                <a:ea typeface="+mn-lt"/>
                <a:cs typeface="+mn-lt"/>
              </a:rPr>
              <a:t>/</a:t>
            </a:r>
            <a:r>
              <a:rPr lang="en-US" sz="2400" err="1">
                <a:latin typeface="Consolas"/>
                <a:ea typeface="+mn-lt"/>
                <a:cs typeface="+mn-lt"/>
              </a:rPr>
              <a:t>radiusd.conf</a:t>
            </a:r>
            <a:endParaRPr lang="en-US" sz="2400" err="1">
              <a:ea typeface="+mn-lt"/>
              <a:cs typeface="+mn-lt"/>
            </a:endParaRPr>
          </a:p>
          <a:p>
            <a:pPr lvl="1"/>
            <a:endParaRPr lang="en-US" sz="240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2538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75C13-09A2-0F0A-9610-5BEA66040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00697136-C25B-C258-7D51-6778063171E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194A5B32-7D18-A02D-EC99-9E3EE70EB95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7B36B168-FBA9-A833-D9AC-1DBE20E37F2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18DBE33E-3BBE-3B7D-B090-E58476CCD01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282811-F6C1-557C-29A8-B15843FF664B}"/>
              </a:ext>
            </a:extLst>
          </p:cNvPr>
          <p:cNvSpPr txBox="1"/>
          <p:nvPr/>
        </p:nvSpPr>
        <p:spPr>
          <a:xfrm>
            <a:off x="916608" y="894521"/>
            <a:ext cx="7134087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1.3 Configuration – Part 3</a:t>
            </a:r>
            <a:endParaRPr lang="en-US" sz="2400">
              <a:cs typeface="Arial"/>
            </a:endParaRPr>
          </a:p>
          <a:p>
            <a:endParaRPr lang="en-US" sz="2400">
              <a:cs typeface="Arial"/>
            </a:endParaRPr>
          </a:p>
          <a:p>
            <a:r>
              <a:rPr lang="en-US" sz="2400">
                <a:cs typeface="Arial"/>
              </a:rPr>
              <a:t>Key</a:t>
            </a:r>
            <a:r>
              <a:rPr lang="en-US" sz="2400">
                <a:ea typeface="+mn-lt"/>
                <a:cs typeface="+mn-lt"/>
              </a:rPr>
              <a:t> Config Files</a:t>
            </a:r>
            <a:endParaRPr lang="en-US"/>
          </a:p>
          <a:p>
            <a:pPr marL="742950" lvl="1" indent="-285750">
              <a:buFont typeface="Arial,Sans-Serif"/>
              <a:buChar char="•"/>
            </a:pPr>
            <a:r>
              <a:rPr lang="en-US" sz="2400" err="1">
                <a:latin typeface="Consolas"/>
                <a:ea typeface="+mn-lt"/>
                <a:cs typeface="+mn-lt"/>
              </a:rPr>
              <a:t>clients.conf</a:t>
            </a:r>
            <a:r>
              <a:rPr lang="en-US" sz="2400">
                <a:ea typeface="+mn-lt"/>
                <a:cs typeface="+mn-lt"/>
              </a:rPr>
              <a:t>: Define clients (e.g. access points, wireless controllers) allowed to communicate with the RADIUS server</a:t>
            </a:r>
            <a:endParaRPr lang="en-US" sz="2400">
              <a:cs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7B989D2-0BF0-9C54-2FDC-1F8E16B595AF}"/>
              </a:ext>
            </a:extLst>
          </p:cNvPr>
          <p:cNvSpPr/>
          <p:nvPr/>
        </p:nvSpPr>
        <p:spPr>
          <a:xfrm>
            <a:off x="1286254" y="3213442"/>
            <a:ext cx="6749437" cy="27623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lang="en-US" sz="1400">
                <a:latin typeface="Consolas"/>
                <a:ea typeface="+mn-lt"/>
                <a:cs typeface="+mn-lt"/>
              </a:rPr>
              <a:t>client 41.89.xx.xx {
        secret = secret-here
        </a:t>
            </a:r>
            <a:r>
              <a:rPr lang="en-US" sz="1400" err="1">
                <a:latin typeface="Consolas"/>
                <a:ea typeface="+mn-lt"/>
                <a:cs typeface="+mn-lt"/>
              </a:rPr>
              <a:t>nastype</a:t>
            </a:r>
            <a:r>
              <a:rPr lang="en-US" sz="1400">
                <a:latin typeface="Consolas"/>
                <a:ea typeface="+mn-lt"/>
                <a:cs typeface="+mn-lt"/>
              </a:rPr>
              <a:t> = other
        </a:t>
            </a:r>
            <a:r>
              <a:rPr lang="en-US" sz="1400" err="1">
                <a:latin typeface="Consolas"/>
                <a:ea typeface="+mn-lt"/>
                <a:cs typeface="+mn-lt"/>
              </a:rPr>
              <a:t>shortname</a:t>
            </a:r>
            <a:r>
              <a:rPr lang="en-US" sz="1400">
                <a:latin typeface="Consolas"/>
                <a:ea typeface="+mn-lt"/>
                <a:cs typeface="+mn-lt"/>
              </a:rPr>
              <a:t> = KTLR1
        </a:t>
            </a:r>
            <a:r>
              <a:rPr lang="en-US" sz="1400" err="1">
                <a:latin typeface="Consolas"/>
                <a:ea typeface="+mn-lt"/>
                <a:cs typeface="+mn-lt"/>
              </a:rPr>
              <a:t>virtual_server</a:t>
            </a:r>
            <a:r>
              <a:rPr lang="en-US" sz="1400">
                <a:latin typeface="Consolas"/>
                <a:ea typeface="+mn-lt"/>
                <a:cs typeface="+mn-lt"/>
              </a:rPr>
              <a:t> = </a:t>
            </a:r>
            <a:r>
              <a:rPr lang="en-US" sz="1400" err="1">
                <a:latin typeface="Consolas"/>
                <a:ea typeface="+mn-lt"/>
                <a:cs typeface="+mn-lt"/>
              </a:rPr>
              <a:t>eduroam</a:t>
            </a:r>
            <a:r>
              <a:rPr lang="en-US" sz="1400">
                <a:latin typeface="Consolas"/>
                <a:ea typeface="+mn-lt"/>
                <a:cs typeface="+mn-lt"/>
              </a:rPr>
              <a:t>
}
client 192.168.0.0/16 {
        secret = testing123</a:t>
            </a:r>
            <a:endParaRPr lang="en-US">
              <a:latin typeface="Arial"/>
              <a:ea typeface="+mn-lt"/>
              <a:cs typeface="+mn-lt"/>
            </a:endParaRPr>
          </a:p>
          <a:p>
            <a:r>
              <a:rPr lang="en-US" sz="1400">
                <a:latin typeface="Consolas"/>
                <a:ea typeface="+mn-lt"/>
                <a:cs typeface="+mn-lt"/>
              </a:rPr>
              <a:t>        </a:t>
            </a:r>
            <a:r>
              <a:rPr lang="en-US" sz="1400" err="1">
                <a:latin typeface="Consolas"/>
                <a:ea typeface="+mn-lt"/>
                <a:cs typeface="+mn-lt"/>
              </a:rPr>
              <a:t>nastype</a:t>
            </a:r>
            <a:r>
              <a:rPr lang="en-US" sz="1400">
                <a:latin typeface="Consolas"/>
                <a:ea typeface="+mn-lt"/>
                <a:cs typeface="+mn-lt"/>
              </a:rPr>
              <a:t> = other
        </a:t>
            </a:r>
            <a:r>
              <a:rPr lang="en-US" sz="1400" err="1">
                <a:latin typeface="Consolas"/>
                <a:ea typeface="+mn-lt"/>
                <a:cs typeface="+mn-lt"/>
              </a:rPr>
              <a:t>shortname</a:t>
            </a:r>
            <a:r>
              <a:rPr lang="en-US" sz="1400">
                <a:latin typeface="Consolas"/>
                <a:ea typeface="+mn-lt"/>
                <a:cs typeface="+mn-lt"/>
              </a:rPr>
              <a:t> = all-access-points 
        </a:t>
            </a:r>
            <a:r>
              <a:rPr lang="en-US" sz="1400" err="1">
                <a:latin typeface="Consolas"/>
                <a:ea typeface="+mn-lt"/>
                <a:cs typeface="+mn-lt"/>
              </a:rPr>
              <a:t>virtual_server</a:t>
            </a:r>
            <a:r>
              <a:rPr lang="en-US" sz="1400">
                <a:latin typeface="Consolas"/>
                <a:ea typeface="+mn-lt"/>
                <a:cs typeface="+mn-lt"/>
              </a:rPr>
              <a:t> = </a:t>
            </a:r>
            <a:r>
              <a:rPr lang="en-US" sz="1400" err="1">
                <a:latin typeface="Consolas"/>
                <a:ea typeface="+mn-lt"/>
                <a:cs typeface="+mn-lt"/>
              </a:rPr>
              <a:t>eduroam</a:t>
            </a:r>
            <a:r>
              <a:rPr lang="en-US" sz="1400">
                <a:latin typeface="Consolas"/>
                <a:ea typeface="+mn-lt"/>
                <a:cs typeface="+mn-lt"/>
              </a:rPr>
              <a:t>
}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8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56F2D-D84E-B21D-1806-80165F47D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7508301C-B50A-2E20-2996-25014B4773B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D3A0268F-4E94-89D9-E3AA-E9448909351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7591AB63-2E1D-FD42-80B9-621C7835E34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2C818DDA-CB0C-A051-D152-B2B59A27A92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A37DCA-6FD5-5B24-62DC-3ACF130D5A50}"/>
              </a:ext>
            </a:extLst>
          </p:cNvPr>
          <p:cNvSpPr txBox="1"/>
          <p:nvPr/>
        </p:nvSpPr>
        <p:spPr>
          <a:xfrm>
            <a:off x="916608" y="894521"/>
            <a:ext cx="7134087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cs typeface="Arial"/>
              </a:rPr>
              <a:t>Secret (Digression)</a:t>
            </a:r>
          </a:p>
          <a:p>
            <a:endParaRPr lang="en-US" sz="2400">
              <a:cs typeface="Arial"/>
            </a:endParaRPr>
          </a:p>
          <a:p>
            <a:r>
              <a:rPr lang="en-US" sz="2400">
                <a:cs typeface="Arial"/>
              </a:rPr>
              <a:t>From</a:t>
            </a:r>
            <a:r>
              <a:rPr lang="en-US" sz="2400">
                <a:ea typeface="+mn-lt"/>
                <a:cs typeface="+mn-lt"/>
              </a:rPr>
              <a:t> RFC 2865:</a:t>
            </a:r>
          </a:p>
          <a:p>
            <a:pPr marL="342900" indent="-342900">
              <a:buFont typeface="Arial"/>
              <a:buChar char="•"/>
            </a:pPr>
            <a:r>
              <a:rPr lang="en-US" sz="2400">
                <a:ea typeface="+mn-lt"/>
                <a:cs typeface="+mn-lt"/>
              </a:rPr>
              <a:t>The secret (password shared between the client and the RADIUS server) SHOULD be at least as large and unguessable as a well-chosen password. It is preferred that the secret be at least 16 octets. This is to ensure a sufficiently large range for the secret to provide protection against exhaustive search attacks. The secret MUST NOT be empty (length 0) since this would allow packets to be trivially forged.</a:t>
            </a:r>
          </a:p>
        </p:txBody>
      </p:sp>
    </p:spTree>
    <p:extLst>
      <p:ext uri="{BB962C8B-B14F-4D97-AF65-F5344CB8AC3E}">
        <p14:creationId xmlns:p14="http://schemas.microsoft.com/office/powerpoint/2010/main" val="1907705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55B7D9-79D8-4773-889C-F893410096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8ED03A-FFD2-42C6-8269-7083FAF977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78ADD1-258E-4CD2-A572-2ECC4E19130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(4:3)</PresentationFormat>
  <Slides>23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revision>16</cp:revision>
  <dcterms:created xsi:type="dcterms:W3CDTF">2014-09-16T18:56:59Z</dcterms:created>
  <dcterms:modified xsi:type="dcterms:W3CDTF">2025-10-16T10:36:20Z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